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9" r:id="rId4"/>
    <p:sldId id="290" r:id="rId5"/>
    <p:sldId id="291" r:id="rId6"/>
    <p:sldId id="292" r:id="rId7"/>
    <p:sldId id="302" r:id="rId8"/>
    <p:sldId id="303" r:id="rId9"/>
    <p:sldId id="293" r:id="rId10"/>
    <p:sldId id="296" r:id="rId11"/>
    <p:sldId id="307" r:id="rId12"/>
    <p:sldId id="295" r:id="rId13"/>
    <p:sldId id="306" r:id="rId14"/>
    <p:sldId id="294" r:id="rId15"/>
    <p:sldId id="298" r:id="rId16"/>
    <p:sldId id="299" r:id="rId17"/>
    <p:sldId id="305" r:id="rId18"/>
    <p:sldId id="315" r:id="rId19"/>
    <p:sldId id="316" r:id="rId20"/>
    <p:sldId id="317" r:id="rId21"/>
    <p:sldId id="314" r:id="rId22"/>
    <p:sldId id="318" r:id="rId23"/>
    <p:sldId id="311" r:id="rId24"/>
    <p:sldId id="319" r:id="rId25"/>
    <p:sldId id="321" r:id="rId26"/>
    <p:sldId id="320" r:id="rId27"/>
    <p:sldId id="310" r:id="rId28"/>
    <p:sldId id="30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B49"/>
    <a:srgbClr val="549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87651" autoAdjust="0"/>
  </p:normalViewPr>
  <p:slideViewPr>
    <p:cSldViewPr snapToGrid="0">
      <p:cViewPr varScale="1">
        <p:scale>
          <a:sx n="57" d="100"/>
          <a:sy n="57" d="100"/>
        </p:scale>
        <p:origin x="12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DCD97-258C-40AD-AF4E-BE250ED2F79E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85C6F-58D8-4937-B162-652A8381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3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85C6F-58D8-4937-B162-652A838102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6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9" t="1159" b="2875"/>
          <a:stretch/>
        </p:blipFill>
        <p:spPr>
          <a:xfrm>
            <a:off x="-1" y="-16778"/>
            <a:ext cx="8934995" cy="6887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82892" y="3233734"/>
            <a:ext cx="6509306" cy="1105430"/>
          </a:xfrm>
        </p:spPr>
        <p:txBody>
          <a:bodyPr anchor="b">
            <a:normAutofit/>
          </a:bodyPr>
          <a:lstStyle>
            <a:lvl1pPr algn="l">
              <a:defRPr sz="5400">
                <a:latin typeface="Hacen Extender" panose="02000000000000000000" pitchFamily="2" charset="-78"/>
                <a:cs typeface="Hacen Extender" panose="02000000000000000000" pitchFamily="2" charset="-78"/>
              </a:defRPr>
            </a:lvl1pPr>
          </a:lstStyle>
          <a:p>
            <a:pPr algn="ctr"/>
            <a:r>
              <a:rPr lang="en-US" sz="7200" dirty="0">
                <a:solidFill>
                  <a:srgbClr val="102346"/>
                </a:solidFill>
                <a:latin typeface="Egypt505"/>
                <a:cs typeface="Hacen Tunisia Bold" pitchFamily="2" charset="-78"/>
              </a:rPr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2891" y="4419336"/>
            <a:ext cx="6282267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102346"/>
                </a:solidFill>
                <a:latin typeface="Hacen Liner Print-out" panose="02000000000000000000" pitchFamily="2" charset="-78"/>
                <a:cs typeface="Hacen Liner Print-out" panose="02000000000000000000" pitchFamily="2" charset="-78"/>
              </a:rPr>
              <a:t>Student Name 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02346"/>
                </a:solidFill>
                <a:latin typeface="Hacen Liner Print-out" panose="02000000000000000000" pitchFamily="2" charset="-78"/>
                <a:cs typeface="Hacen Liner Print-out" panose="02000000000000000000" pitchFamily="2" charset="-78"/>
              </a:rPr>
              <a:t>ID 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02346"/>
                </a:solidFill>
                <a:latin typeface="Hacen Liner Print-out" panose="02000000000000000000" pitchFamily="2" charset="-78"/>
                <a:cs typeface="Hacen Liner Print-out" panose="02000000000000000000" pitchFamily="2" charset="-78"/>
              </a:rPr>
              <a:t>Presented to: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636" y="-2755041"/>
            <a:ext cx="5591497" cy="77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35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4445" y="-353077"/>
            <a:ext cx="5650752" cy="7211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6" t="66917" r="24009" b="23369"/>
          <a:stretch/>
        </p:blipFill>
        <p:spPr>
          <a:xfrm>
            <a:off x="3889985" y="5658464"/>
            <a:ext cx="4640827" cy="11995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14928D-12AC-4080-BD2A-7745F5A3AF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452375" y="3317965"/>
            <a:ext cx="5304661" cy="915128"/>
          </a:xfrm>
          <a:prstGeom prst="rect">
            <a:avLst/>
          </a:prstGeom>
          <a:solidFill>
            <a:srgbClr val="102346"/>
          </a:solidFill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0" b="29954"/>
          <a:stretch/>
        </p:blipFill>
        <p:spPr>
          <a:xfrm>
            <a:off x="3678601" y="339634"/>
            <a:ext cx="4852211" cy="26386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4" t="1500" b="11573"/>
          <a:stretch/>
        </p:blipFill>
        <p:spPr>
          <a:xfrm>
            <a:off x="-65314" y="0"/>
            <a:ext cx="586522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67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1248" y="-340494"/>
            <a:ext cx="5650752" cy="7211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125"/>
            <a:ext cx="11394440" cy="13255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latin typeface="Hacen Extender" panose="02000000000000000000" pitchFamily="2" charset="-78"/>
                <a:cs typeface="Hacen Extender" panose="02000000000000000000" pitchFamily="2" charset="-78"/>
              </a:defRPr>
            </a:lvl1pPr>
          </a:lstStyle>
          <a:p>
            <a:r>
              <a:rPr lang="en-GB" sz="4000" b="1" dirty="0">
                <a:solidFill>
                  <a:srgbClr val="062B49"/>
                </a:solidFill>
                <a:latin typeface="Egypt505"/>
                <a:cs typeface="Hacen Extender" panose="02000000000000000000" pitchFamily="2" charset="-78"/>
              </a:rPr>
              <a:t>Presentation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2037805"/>
            <a:ext cx="11394440" cy="4564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608908"/>
            <a:ext cx="5378245" cy="254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74425"/>
            <a:ext cx="12192000" cy="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9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74425"/>
            <a:ext cx="12192000" cy="9615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5760" y="365124"/>
            <a:ext cx="11394440" cy="62370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19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1248" y="-353077"/>
            <a:ext cx="5650752" cy="7211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6968"/>
            <a:ext cx="11394440" cy="1325563"/>
          </a:xfrm>
        </p:spPr>
        <p:txBody>
          <a:bodyPr/>
          <a:lstStyle>
            <a:lvl1pPr>
              <a:defRPr sz="4400">
                <a:solidFill>
                  <a:srgbClr val="062B49"/>
                </a:solidFill>
                <a:latin typeface="Hacen Extender" panose="02000000000000000000" pitchFamily="2" charset="-78"/>
                <a:cs typeface="Hacen Extender" panose="02000000000000000000" pitchFamily="2" charset="-78"/>
              </a:defRPr>
            </a:lvl1pPr>
          </a:lstStyle>
          <a:p>
            <a:r>
              <a:rPr lang="en-GB" sz="4000" b="1" dirty="0">
                <a:solidFill>
                  <a:srgbClr val="062B49"/>
                </a:solidFill>
                <a:latin typeface="Egypt505"/>
                <a:cs typeface="Hacen Extender" panose="02000000000000000000" pitchFamily="2" charset="-78"/>
              </a:rPr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825625"/>
            <a:ext cx="565404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9476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74425"/>
            <a:ext cx="12192000" cy="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2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1248" y="-340495"/>
            <a:ext cx="5650752" cy="7211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1248" y="-353077"/>
            <a:ext cx="5650752" cy="7211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74425"/>
            <a:ext cx="12192000" cy="961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6968"/>
            <a:ext cx="11394440" cy="1325563"/>
          </a:xfrm>
        </p:spPr>
        <p:txBody>
          <a:bodyPr/>
          <a:lstStyle>
            <a:lvl1pPr>
              <a:defRPr sz="4400">
                <a:solidFill>
                  <a:srgbClr val="549848"/>
                </a:solidFill>
                <a:latin typeface="Hacen Extender" panose="02000000000000000000" pitchFamily="2" charset="-78"/>
                <a:cs typeface="Hacen Extender" panose="02000000000000000000" pitchFamily="2" charset="-78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461817"/>
            <a:ext cx="46577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6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4783" r="1181" b="33070"/>
          <a:stretch/>
        </p:blipFill>
        <p:spPr>
          <a:xfrm>
            <a:off x="-66333" y="-224412"/>
            <a:ext cx="12258333" cy="7082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3" b="13465"/>
          <a:stretch/>
        </p:blipFill>
        <p:spPr>
          <a:xfrm>
            <a:off x="7344353" y="710118"/>
            <a:ext cx="4831688" cy="6156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4" t="1500" b="11573"/>
          <a:stretch/>
        </p:blipFill>
        <p:spPr>
          <a:xfrm>
            <a:off x="-52251" y="-104502"/>
            <a:ext cx="5865221" cy="69494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3" b="13465"/>
          <a:stretch/>
        </p:blipFill>
        <p:spPr>
          <a:xfrm>
            <a:off x="7344353" y="701410"/>
            <a:ext cx="4831688" cy="615659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3089218" y="2911568"/>
            <a:ext cx="594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49848"/>
                </a:solidFill>
                <a:latin typeface="Hacen Extender" panose="02000000000000000000" pitchFamily="2" charset="-78"/>
                <a:ea typeface="+mj-ea"/>
                <a:cs typeface="Hacen Extender" panose="02000000000000000000" pitchFamily="2" charset="-78"/>
              </a:defRPr>
            </a:lvl1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2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8352" y="-342470"/>
            <a:ext cx="5650752" cy="7211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4406265" cy="1134094"/>
          </a:xfrm>
        </p:spPr>
        <p:txBody>
          <a:bodyPr anchor="b"/>
          <a:lstStyle>
            <a:lvl1pPr>
              <a:defRPr sz="3200">
                <a:solidFill>
                  <a:srgbClr val="5498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5770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" y="1591294"/>
            <a:ext cx="4406265" cy="4277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74425"/>
            <a:ext cx="12192000" cy="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0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8352" y="-342470"/>
            <a:ext cx="5650752" cy="72110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96968"/>
            <a:ext cx="4406265" cy="1075572"/>
          </a:xfrm>
        </p:spPr>
        <p:txBody>
          <a:bodyPr anchor="b"/>
          <a:lstStyle>
            <a:lvl1pPr>
              <a:defRPr sz="3200">
                <a:solidFill>
                  <a:srgbClr val="5498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5770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" y="1472540"/>
            <a:ext cx="4406265" cy="43964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74425"/>
            <a:ext cx="12192000" cy="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5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4800" y="-340495"/>
            <a:ext cx="5650752" cy="7211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1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</p:spPr>
        <p:txBody>
          <a:bodyPr/>
          <a:lstStyle>
            <a:lvl1pPr>
              <a:defRPr>
                <a:solidFill>
                  <a:srgbClr val="549848"/>
                </a:solidFill>
                <a:latin typeface="Hacen Extender" panose="02000000000000000000" pitchFamily="2" charset="-78"/>
                <a:cs typeface="Hacen Extender" panose="020000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760" y="1825625"/>
            <a:ext cx="11394440" cy="43513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74425"/>
            <a:ext cx="12192000" cy="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0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77218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CF2E-B958-4569-AB66-E41069D337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0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9371" y="1016000"/>
            <a:ext cx="6509306" cy="2176535"/>
          </a:xfrm>
        </p:spPr>
        <p:txBody>
          <a:bodyPr>
            <a:noAutofit/>
          </a:bodyPr>
          <a:lstStyle/>
          <a:p>
            <a:pPr algn="ctr"/>
            <a:r>
              <a:rPr lang="en-US" sz="4000" dirty="0" err="1"/>
              <a:t>HydroFarmIoT</a:t>
            </a:r>
            <a:r>
              <a:rPr lang="en-US" sz="4000" dirty="0"/>
              <a:t>: </a:t>
            </a:r>
            <a:r>
              <a:rPr lang="en-US" sz="4000" dirty="0" err="1"/>
              <a:t>IoT</a:t>
            </a:r>
            <a:r>
              <a:rPr lang="en-US" sz="4000" dirty="0"/>
              <a:t>-Integrated Hydroponic Vertical Farming System</a:t>
            </a:r>
            <a:endParaRPr lang="en-US" sz="4000" dirty="0">
              <a:solidFill>
                <a:srgbClr val="062B4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2890" y="3577507"/>
            <a:ext cx="6282267" cy="2968435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sz="5600" dirty="0">
                <a:solidFill>
                  <a:srgbClr val="102346"/>
                </a:solidFill>
                <a:latin typeface="Hacen Liner Print-out" panose="02000000000000000000" pitchFamily="2" charset="-78"/>
                <a:cs typeface="Hacen Liner Print-out" panose="02000000000000000000" pitchFamily="2" charset="-78"/>
              </a:rPr>
              <a:t>Computer Systems Engineering</a:t>
            </a:r>
          </a:p>
          <a:p>
            <a:pPr algn="ctr">
              <a:lnSpc>
                <a:spcPct val="150000"/>
              </a:lnSpc>
            </a:pPr>
            <a:r>
              <a:rPr lang="en-US" sz="5600" dirty="0">
                <a:solidFill>
                  <a:srgbClr val="102346"/>
                </a:solidFill>
                <a:latin typeface="Hacen Liner Print-out" panose="02000000000000000000" pitchFamily="2" charset="-78"/>
                <a:cs typeface="Hacen Liner Print-out" panose="02000000000000000000" pitchFamily="2" charset="-78"/>
              </a:rPr>
              <a:t>MSA University</a:t>
            </a:r>
          </a:p>
          <a:p>
            <a:pPr algn="ctr">
              <a:lnSpc>
                <a:spcPct val="150000"/>
              </a:lnSpc>
            </a:pPr>
            <a:r>
              <a:rPr lang="en-US" sz="5600" dirty="0">
                <a:solidFill>
                  <a:srgbClr val="102346"/>
                </a:solidFill>
                <a:latin typeface="Hacen Liner Print-out" panose="02000000000000000000" pitchFamily="2" charset="-78"/>
                <a:cs typeface="Hacen Liner Print-out" panose="02000000000000000000" pitchFamily="2" charset="-78"/>
              </a:rPr>
              <a:t>Fall 2025</a:t>
            </a:r>
          </a:p>
          <a:p>
            <a:pPr algn="ctr">
              <a:lnSpc>
                <a:spcPct val="150000"/>
              </a:lnSpc>
            </a:pPr>
            <a:r>
              <a:rPr lang="en-US" sz="5600" dirty="0">
                <a:solidFill>
                  <a:srgbClr val="102346"/>
                </a:solidFill>
                <a:latin typeface="Hacen Liner Print-out" panose="02000000000000000000" pitchFamily="2" charset="-78"/>
                <a:cs typeface="Hacen Liner Print-out" panose="02000000000000000000" pitchFamily="2" charset="-78"/>
              </a:rPr>
              <a:t>Supervisor: Dr. Ahmed </a:t>
            </a:r>
            <a:r>
              <a:rPr lang="en-US" sz="5600" dirty="0" err="1">
                <a:solidFill>
                  <a:srgbClr val="102346"/>
                </a:solidFill>
                <a:latin typeface="Hacen Liner Print-out" panose="02000000000000000000" pitchFamily="2" charset="-78"/>
                <a:cs typeface="Hacen Liner Print-out" panose="02000000000000000000" pitchFamily="2" charset="-78"/>
              </a:rPr>
              <a:t>Ayoub</a:t>
            </a:r>
            <a:endParaRPr lang="en-US" sz="5600" dirty="0">
              <a:solidFill>
                <a:srgbClr val="102346"/>
              </a:solidFill>
              <a:latin typeface="Hacen Liner Print-out" panose="02000000000000000000" pitchFamily="2" charset="-78"/>
              <a:cs typeface="Hacen Liner Print-out" panose="02000000000000000000" pitchFamily="2" charset="-78"/>
            </a:endParaRPr>
          </a:p>
          <a:p>
            <a:pPr algn="ctr">
              <a:lnSpc>
                <a:spcPct val="150000"/>
              </a:lnSpc>
            </a:pPr>
            <a:r>
              <a:rPr lang="en-US" sz="5600" dirty="0">
                <a:solidFill>
                  <a:srgbClr val="102346"/>
                </a:solidFill>
                <a:latin typeface="Hacen Liner Print-out" panose="02000000000000000000" pitchFamily="2" charset="-78"/>
                <a:cs typeface="Hacen Liner Print-out" panose="02000000000000000000" pitchFamily="2" charset="-78"/>
              </a:rPr>
              <a:t>Presented by: </a:t>
            </a:r>
          </a:p>
          <a:p>
            <a:pPr algn="ctr">
              <a:lnSpc>
                <a:spcPct val="150000"/>
              </a:lnSpc>
            </a:pPr>
            <a:r>
              <a:rPr lang="en-US" sz="5600" dirty="0">
                <a:solidFill>
                  <a:srgbClr val="102346"/>
                </a:solidFill>
                <a:latin typeface="Hacen Liner Print-out" panose="02000000000000000000" pitchFamily="2" charset="-78"/>
                <a:cs typeface="Hacen Liner Print-out" panose="02000000000000000000" pitchFamily="2" charset="-78"/>
              </a:rPr>
              <a:t>Hussein Gharib Subhi 213423</a:t>
            </a:r>
          </a:p>
          <a:p>
            <a:pPr algn="ctr">
              <a:lnSpc>
                <a:spcPct val="150000"/>
              </a:lnSpc>
            </a:pPr>
            <a:r>
              <a:rPr lang="en-US" sz="5600" dirty="0">
                <a:solidFill>
                  <a:srgbClr val="102346"/>
                </a:solidFill>
                <a:latin typeface="Hacen Liner Print-out" panose="02000000000000000000" pitchFamily="2" charset="-78"/>
                <a:cs typeface="Hacen Liner Print-out" panose="02000000000000000000" pitchFamily="2" charset="-78"/>
              </a:rPr>
              <a:t>Ibrahim Attia Ibrahim 210071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3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6- Diagrams (Block Diagram)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1FD45-A383-1C0F-87D7-1351FA27FC41}"/>
              </a:ext>
            </a:extLst>
          </p:cNvPr>
          <p:cNvSpPr txBox="1"/>
          <p:nvPr/>
        </p:nvSpPr>
        <p:spPr>
          <a:xfrm>
            <a:off x="11708920" y="6180352"/>
            <a:ext cx="379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09328-1407-FEA5-91EC-5ADCECDBE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33" y="2071006"/>
            <a:ext cx="7569200" cy="45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6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02F8-E03C-C93F-FFA1-9145D1A8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62B49"/>
                </a:solidFill>
              </a:rPr>
              <a:t>Class Diagram</a:t>
            </a:r>
            <a:endParaRPr lang="en-MY" dirty="0">
              <a:solidFill>
                <a:srgbClr val="062B4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A5777-7FA0-4F3A-56D9-16F0C1A40BB9}"/>
              </a:ext>
            </a:extLst>
          </p:cNvPr>
          <p:cNvSpPr txBox="1"/>
          <p:nvPr/>
        </p:nvSpPr>
        <p:spPr>
          <a:xfrm>
            <a:off x="11531380" y="6120920"/>
            <a:ext cx="602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10</a:t>
            </a:r>
          </a:p>
        </p:txBody>
      </p:sp>
      <p:pic>
        <p:nvPicPr>
          <p:cNvPr id="3" name="Picture 2" descr="A diagram of a software&#10;&#10;Description automatically generated">
            <a:extLst>
              <a:ext uri="{FF2B5EF4-FFF2-40B4-BE49-F238E27FC236}">
                <a16:creationId xmlns:a16="http://schemas.microsoft.com/office/drawing/2014/main" id="{505E8468-F338-AA25-3C28-68A8760AD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5" y="1934205"/>
            <a:ext cx="6242154" cy="42481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C4E6CE-59B2-C486-8185-CD0444E39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0196D8F-8742-0EB5-DA22-92E3D87A0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52" y="2037805"/>
            <a:ext cx="5364347" cy="27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7- System Specifications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Hardware: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Sensors (pH, TDS, temperature , water level ),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Actuator (pump,)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ESP32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PVC vertical pipe with 40 net pots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Tank of Nutrients 40 liter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AF8AE-0782-2849-FF0F-DA431ADA6784}"/>
              </a:ext>
            </a:extLst>
          </p:cNvPr>
          <p:cNvSpPr txBox="1"/>
          <p:nvPr/>
        </p:nvSpPr>
        <p:spPr>
          <a:xfrm>
            <a:off x="11463020" y="6140492"/>
            <a:ext cx="594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7957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253E-C524-1020-3F14-BA202BC5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Software: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07DCD-91BE-A7AA-3F96-5CE5C81E7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MY" sz="9600" b="0" i="0" dirty="0">
                <a:solidFill>
                  <a:srgbClr val="000000"/>
                </a:solidFill>
                <a:effectLst/>
              </a:rPr>
              <a:t>1. </a:t>
            </a:r>
            <a:r>
              <a:rPr lang="en-MY" sz="9600" b="1" i="0" dirty="0">
                <a:solidFill>
                  <a:srgbClr val="000000"/>
                </a:solidFill>
                <a:effectLst/>
              </a:rPr>
              <a:t>Programming Language</a:t>
            </a:r>
            <a:r>
              <a:rPr lang="en-MY" sz="9600" b="0" i="0" dirty="0">
                <a:solidFill>
                  <a:srgbClr val="000000"/>
                </a:solidFill>
                <a:effectLst/>
              </a:rPr>
              <a:t>:</a:t>
            </a:r>
            <a:br>
              <a:rPr lang="en-MY" sz="9600" b="0" i="0" dirty="0">
                <a:solidFill>
                  <a:srgbClr val="000000"/>
                </a:solidFill>
                <a:effectLst/>
              </a:rPr>
            </a:br>
            <a:r>
              <a:rPr lang="en-MY" sz="9600" b="0" i="0" dirty="0">
                <a:solidFill>
                  <a:srgbClr val="000000"/>
                </a:solidFill>
                <a:effectLst/>
              </a:rPr>
              <a:t>- C++ for Arduino programming.</a:t>
            </a:r>
            <a:br>
              <a:rPr lang="en-MY" sz="9600" b="0" i="0" dirty="0">
                <a:solidFill>
                  <a:srgbClr val="000000"/>
                </a:solidFill>
                <a:effectLst/>
              </a:rPr>
            </a:br>
            <a:r>
              <a:rPr lang="en-MY" sz="9600" b="0" i="0" dirty="0">
                <a:solidFill>
                  <a:srgbClr val="000000"/>
                </a:solidFill>
                <a:effectLst/>
              </a:rPr>
              <a:t>2. </a:t>
            </a:r>
            <a:r>
              <a:rPr lang="en-MY" sz="9600" b="1" i="0" dirty="0">
                <a:solidFill>
                  <a:srgbClr val="000000"/>
                </a:solidFill>
                <a:effectLst/>
              </a:rPr>
              <a:t>Integrated Development Environment (IDE)</a:t>
            </a:r>
            <a:r>
              <a:rPr lang="en-MY" sz="9600" b="0" i="0" dirty="0">
                <a:solidFill>
                  <a:srgbClr val="000000"/>
                </a:solidFill>
                <a:effectLst/>
              </a:rPr>
              <a:t>:</a:t>
            </a:r>
            <a:br>
              <a:rPr lang="en-MY" sz="9600" b="0" i="0" dirty="0">
                <a:solidFill>
                  <a:srgbClr val="000000"/>
                </a:solidFill>
                <a:effectLst/>
              </a:rPr>
            </a:br>
            <a:r>
              <a:rPr lang="en-MY" sz="9600" b="0" i="0" dirty="0">
                <a:solidFill>
                  <a:srgbClr val="000000"/>
                </a:solidFill>
                <a:effectLst/>
              </a:rPr>
              <a:t>- Arduino IDE for writing and uploading code to the microcontroller.</a:t>
            </a:r>
            <a:br>
              <a:rPr lang="en-MY" sz="9600" b="0" i="0" dirty="0">
                <a:solidFill>
                  <a:srgbClr val="000000"/>
                </a:solidFill>
                <a:effectLst/>
              </a:rPr>
            </a:br>
            <a:r>
              <a:rPr lang="en-MY" sz="9600" b="0" i="0" dirty="0">
                <a:solidFill>
                  <a:srgbClr val="000000"/>
                </a:solidFill>
                <a:effectLst/>
              </a:rPr>
              <a:t>3. </a:t>
            </a:r>
            <a:r>
              <a:rPr lang="en-MY" sz="9600" b="1" i="0" dirty="0">
                <a:solidFill>
                  <a:srgbClr val="000000"/>
                </a:solidFill>
                <a:effectLst/>
              </a:rPr>
              <a:t>IoT Platform</a:t>
            </a:r>
            <a:r>
              <a:rPr lang="en-MY" sz="9600" b="0" i="0" dirty="0">
                <a:solidFill>
                  <a:srgbClr val="000000"/>
                </a:solidFill>
                <a:effectLst/>
              </a:rPr>
              <a:t>:</a:t>
            </a:r>
            <a:br>
              <a:rPr lang="en-MY" sz="9600" b="0" i="0" dirty="0">
                <a:solidFill>
                  <a:srgbClr val="000000"/>
                </a:solidFill>
                <a:effectLst/>
              </a:rPr>
            </a:br>
            <a:r>
              <a:rPr lang="en-MY" sz="9600" b="0" i="0" dirty="0">
                <a:solidFill>
                  <a:srgbClr val="000000"/>
                </a:solidFill>
                <a:effectLst/>
              </a:rPr>
              <a:t>- Node-</a:t>
            </a:r>
            <a:r>
              <a:rPr lang="en-MY" sz="9600" dirty="0">
                <a:solidFill>
                  <a:srgbClr val="000000"/>
                </a:solidFill>
              </a:rPr>
              <a:t>RED</a:t>
            </a:r>
            <a:br>
              <a:rPr lang="en-MY" sz="9600" b="0" i="0" dirty="0">
                <a:solidFill>
                  <a:srgbClr val="000000"/>
                </a:solidFill>
                <a:effectLst/>
              </a:rPr>
            </a:br>
            <a:r>
              <a:rPr lang="en-MY" sz="9600" b="0" i="0" dirty="0">
                <a:solidFill>
                  <a:srgbClr val="000000"/>
                </a:solidFill>
                <a:effectLst/>
              </a:rPr>
              <a:t>4. </a:t>
            </a:r>
            <a:r>
              <a:rPr lang="en-MY" sz="9600" b="1" i="0" dirty="0">
                <a:solidFill>
                  <a:srgbClr val="000000"/>
                </a:solidFill>
                <a:effectLst/>
              </a:rPr>
              <a:t>Data Logging</a:t>
            </a:r>
            <a:r>
              <a:rPr lang="en-MY" sz="9600" b="0" i="0" dirty="0">
                <a:solidFill>
                  <a:srgbClr val="000000"/>
                </a:solidFill>
                <a:effectLst/>
              </a:rPr>
              <a:t>:</a:t>
            </a:r>
            <a:br>
              <a:rPr lang="en-MY" sz="9600" b="0" i="0" dirty="0">
                <a:solidFill>
                  <a:srgbClr val="000000"/>
                </a:solidFill>
                <a:effectLst/>
              </a:rPr>
            </a:br>
            <a:r>
              <a:rPr lang="en-MY" sz="9600" b="0" i="0" dirty="0">
                <a:solidFill>
                  <a:srgbClr val="000000"/>
                </a:solidFill>
                <a:effectLst/>
              </a:rPr>
              <a:t>- </a:t>
            </a:r>
            <a:r>
              <a:rPr lang="en-MY" sz="9600" dirty="0"/>
              <a:t>MQTT + Node-RED Logging</a:t>
            </a:r>
            <a:br>
              <a:rPr lang="en-MY" dirty="0"/>
            </a:b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1FFFC-B21C-611C-6DED-8901BFC0C84A}"/>
              </a:ext>
            </a:extLst>
          </p:cNvPr>
          <p:cNvSpPr txBox="1"/>
          <p:nvPr/>
        </p:nvSpPr>
        <p:spPr>
          <a:xfrm>
            <a:off x="11533036" y="6140492"/>
            <a:ext cx="586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816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8- System Uniqueness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Farming Aspect:</a:t>
            </a:r>
          </a:p>
          <a:p>
            <a:pPr marL="914400" lvl="1" indent="-457200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Data Analytics Dashboard</a:t>
            </a:r>
          </a:p>
          <a:p>
            <a:pPr marL="514350" indent="-514350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Engineering Aspect:</a:t>
            </a:r>
          </a:p>
          <a:p>
            <a:pPr marL="914400" lvl="1" indent="-457200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MY" dirty="0"/>
              <a:t>Real-Time Multi-Sensor Monitoring</a:t>
            </a:r>
            <a:r>
              <a:rPr lang="en-US" dirty="0"/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F6FDF-BC8B-40A7-60DC-3C383D8100A4}"/>
              </a:ext>
            </a:extLst>
          </p:cNvPr>
          <p:cNvSpPr txBox="1"/>
          <p:nvPr/>
        </p:nvSpPr>
        <p:spPr>
          <a:xfrm>
            <a:off x="11509182" y="6140492"/>
            <a:ext cx="634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212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9- Cost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2037805"/>
            <a:ext cx="4404648" cy="45643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Prototype cost analysis in ($USD):</a:t>
            </a:r>
            <a:br>
              <a:rPr lang="en-US" dirty="0"/>
            </a:br>
            <a:r>
              <a:rPr lang="en-US" dirty="0"/>
              <a:t>$215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Other prototypes of the same size go for around $650.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BDAAC-1B60-FA27-8F44-0143F6BA7B9A}"/>
              </a:ext>
            </a:extLst>
          </p:cNvPr>
          <p:cNvSpPr txBox="1"/>
          <p:nvPr/>
        </p:nvSpPr>
        <p:spPr>
          <a:xfrm>
            <a:off x="11690517" y="6262042"/>
            <a:ext cx="562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D37B2C-61E5-2573-EE4B-6DA3D2A1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86" y="962987"/>
            <a:ext cx="6427954" cy="49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62B49"/>
                </a:solidFill>
              </a:rPr>
              <a:t>10-Timetable</a:t>
            </a:r>
            <a:endParaRPr lang="en-US" dirty="0">
              <a:solidFill>
                <a:srgbClr val="062B4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2037805"/>
            <a:ext cx="5285740" cy="45643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800">
                <a:solidFill>
                  <a:srgbClr val="000000"/>
                </a:solidFill>
                <a:latin typeface="TimesNewRomanPSMT"/>
              </a:rPr>
              <a:t>T</a:t>
            </a:r>
            <a:r>
              <a:rPr lang="en-US" sz="1800" b="0" i="0">
                <a:solidFill>
                  <a:srgbClr val="000000"/>
                </a:solidFill>
                <a:effectLst/>
                <a:latin typeface="TimesNewRomanPSMT"/>
              </a:rPr>
              <a:t>he main milestones and stages of the project are illustrated in the following table</a:t>
            </a:r>
            <a:r>
              <a:rPr lang="en-US"/>
              <a:t> </a:t>
            </a:r>
            <a:br>
              <a:rPr lang="en-US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6BC92-CCED-B217-21FA-113D837B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591" y="1394060"/>
            <a:ext cx="6515421" cy="4844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9A9576-5810-3EDD-980F-C89E48AE47B0}"/>
              </a:ext>
            </a:extLst>
          </p:cNvPr>
          <p:cNvSpPr txBox="1"/>
          <p:nvPr/>
        </p:nvSpPr>
        <p:spPr>
          <a:xfrm>
            <a:off x="11568817" y="6262042"/>
            <a:ext cx="514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39910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2D99-8A64-1581-67A0-0620AB95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062B49"/>
                </a:solidFill>
              </a:rPr>
              <a:t>Gantt Chart</a:t>
            </a:r>
            <a:endParaRPr lang="en-MY" sz="4000">
              <a:solidFill>
                <a:srgbClr val="062B4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F4F2C-5591-90D7-3B79-86EC3646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753246"/>
            <a:ext cx="11394440" cy="313347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E99ABB-BA02-658F-2E3E-3D87AC171C8E}"/>
              </a:ext>
            </a:extLst>
          </p:cNvPr>
          <p:cNvSpPr txBox="1"/>
          <p:nvPr/>
        </p:nvSpPr>
        <p:spPr>
          <a:xfrm>
            <a:off x="11587038" y="6148548"/>
            <a:ext cx="54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3728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96F84-DFD9-8772-3FA4-842E76CA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7320-9BBB-ECC6-46C5-E51A079C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11- </a:t>
            </a:r>
            <a:r>
              <a:rPr lang="en-US" dirty="0"/>
              <a:t>Implementation progress</a:t>
            </a:r>
            <a:br>
              <a:rPr lang="en-US" dirty="0"/>
            </a:br>
            <a:endParaRPr lang="en-US" dirty="0">
              <a:solidFill>
                <a:srgbClr val="062B4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96B5E-7BD3-F9AF-4B75-C70C9C52C4E1}"/>
              </a:ext>
            </a:extLst>
          </p:cNvPr>
          <p:cNvSpPr txBox="1"/>
          <p:nvPr/>
        </p:nvSpPr>
        <p:spPr>
          <a:xfrm>
            <a:off x="11560865" y="6054449"/>
            <a:ext cx="530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4C768-F560-5FAC-19C5-BDF680384271}"/>
              </a:ext>
            </a:extLst>
          </p:cNvPr>
          <p:cNvSpPr txBox="1"/>
          <p:nvPr/>
        </p:nvSpPr>
        <p:spPr>
          <a:xfrm>
            <a:off x="365760" y="2000289"/>
            <a:ext cx="9217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2000" b="1" dirty="0"/>
              <a:t>1</a:t>
            </a:r>
            <a:r>
              <a:rPr lang="en-US" sz="2000" b="1" dirty="0"/>
              <a:t>- Vertical pipe structure built and tested for stability and strength.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0957E-9D23-2AE7-FF09-2816DD596BF3}"/>
              </a:ext>
            </a:extLst>
          </p:cNvPr>
          <p:cNvSpPr txBox="1"/>
          <p:nvPr/>
        </p:nvSpPr>
        <p:spPr>
          <a:xfrm>
            <a:off x="3494112" y="6285281"/>
            <a:ext cx="433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</a:t>
            </a:r>
            <a:r>
              <a:rPr lang="ar-EG" b="1" dirty="0"/>
              <a:t>3</a:t>
            </a:r>
            <a:r>
              <a:rPr lang="en-US" b="1" dirty="0"/>
              <a:t>. </a:t>
            </a:r>
            <a:r>
              <a:rPr lang="en-US" dirty="0"/>
              <a:t>structure 40 net pots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56075-9A8B-CD21-1087-1AC6957C0C36}"/>
              </a:ext>
            </a:extLst>
          </p:cNvPr>
          <p:cNvSpPr txBox="1"/>
          <p:nvPr/>
        </p:nvSpPr>
        <p:spPr>
          <a:xfrm>
            <a:off x="7348076" y="6054449"/>
            <a:ext cx="469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</a:t>
            </a:r>
            <a:r>
              <a:rPr lang="ar-EG" b="1" dirty="0"/>
              <a:t>4</a:t>
            </a:r>
            <a:r>
              <a:rPr lang="en-US" b="1" dirty="0"/>
              <a:t>. </a:t>
            </a:r>
            <a:r>
              <a:rPr lang="en-US" dirty="0"/>
              <a:t>structure during our cycle </a:t>
            </a:r>
          </a:p>
        </p:txBody>
      </p:sp>
      <p:pic>
        <p:nvPicPr>
          <p:cNvPr id="3" name="Picture 2" descr="A vertical garden with plants growing on top of it&#10;&#10;AI-generated content may be incorrect.">
            <a:extLst>
              <a:ext uri="{FF2B5EF4-FFF2-40B4-BE49-F238E27FC236}">
                <a16:creationId xmlns:a16="http://schemas.microsoft.com/office/drawing/2014/main" id="{399919AC-4315-1CA2-F20E-9AE32EBE9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16" y="2078808"/>
            <a:ext cx="2759890" cy="3679853"/>
          </a:xfrm>
          <a:prstGeom prst="rect">
            <a:avLst/>
          </a:prstGeom>
        </p:spPr>
      </p:pic>
      <p:pic>
        <p:nvPicPr>
          <p:cNvPr id="6" name="Picture 5" descr="A tall white pillar with shells on it&#10;&#10;AI-generated content may be incorrect.">
            <a:extLst>
              <a:ext uri="{FF2B5EF4-FFF2-40B4-BE49-F238E27FC236}">
                <a16:creationId xmlns:a16="http://schemas.microsoft.com/office/drawing/2014/main" id="{D0FC1B04-E4AB-6820-4AAB-C012EE06F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01" y="2535832"/>
            <a:ext cx="2630623" cy="420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2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EB30-DFFC-9DBA-68D4-8C2CAFFFF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400A-36C1-46B7-C584-4623F676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11- </a:t>
            </a:r>
            <a:r>
              <a:rPr lang="en-US" dirty="0"/>
              <a:t>Implementation progress</a:t>
            </a:r>
            <a:br>
              <a:rPr lang="en-US" dirty="0"/>
            </a:br>
            <a:endParaRPr lang="en-US" dirty="0">
              <a:solidFill>
                <a:srgbClr val="062B4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2DDC6-429E-0428-12F2-3DDA42378F90}"/>
              </a:ext>
            </a:extLst>
          </p:cNvPr>
          <p:cNvSpPr txBox="1"/>
          <p:nvPr/>
        </p:nvSpPr>
        <p:spPr>
          <a:xfrm>
            <a:off x="11560865" y="6054449"/>
            <a:ext cx="530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76228-ACDC-D372-0DFF-78F8230A2A79}"/>
              </a:ext>
            </a:extLst>
          </p:cNvPr>
          <p:cNvSpPr txBox="1"/>
          <p:nvPr/>
        </p:nvSpPr>
        <p:spPr>
          <a:xfrm>
            <a:off x="365760" y="2000289"/>
            <a:ext cx="9217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2- Nutrient ratio error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D459B-C38A-4E2D-D25D-73F17BC063C8}"/>
              </a:ext>
            </a:extLst>
          </p:cNvPr>
          <p:cNvSpPr txBox="1"/>
          <p:nvPr/>
        </p:nvSpPr>
        <p:spPr>
          <a:xfrm>
            <a:off x="1763953" y="6060914"/>
            <a:ext cx="433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</a:t>
            </a:r>
            <a:r>
              <a:rPr lang="ar-EG" b="1" dirty="0"/>
              <a:t>5</a:t>
            </a:r>
            <a:r>
              <a:rPr lang="en-US" b="1" dirty="0"/>
              <a:t>. </a:t>
            </a:r>
            <a:r>
              <a:rPr lang="en-US" dirty="0"/>
              <a:t>Death of crops due wrong amount of </a:t>
            </a:r>
            <a:r>
              <a:rPr lang="en-US" b="1" dirty="0"/>
              <a:t>PPM Range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ED4E55-2902-425E-CAF7-796189DFA4B2}"/>
              </a:ext>
            </a:extLst>
          </p:cNvPr>
          <p:cNvSpPr txBox="1"/>
          <p:nvPr/>
        </p:nvSpPr>
        <p:spPr>
          <a:xfrm>
            <a:off x="8537249" y="5934670"/>
            <a:ext cx="302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</a:t>
            </a:r>
            <a:r>
              <a:rPr lang="ar-EG" b="1" dirty="0"/>
              <a:t>6</a:t>
            </a:r>
            <a:r>
              <a:rPr lang="en-US" b="1" dirty="0"/>
              <a:t>. </a:t>
            </a:r>
            <a:r>
              <a:rPr lang="en-US" dirty="0"/>
              <a:t>Revitalize the plant after fixing the issue.</a:t>
            </a:r>
          </a:p>
        </p:txBody>
      </p:sp>
      <p:pic>
        <p:nvPicPr>
          <p:cNvPr id="7" name="Picture 6" descr="A plant in a pot&#10;&#10;AI-generated content may be incorrect.">
            <a:extLst>
              <a:ext uri="{FF2B5EF4-FFF2-40B4-BE49-F238E27FC236}">
                <a16:creationId xmlns:a16="http://schemas.microsoft.com/office/drawing/2014/main" id="{DE40A653-1035-9272-9526-DB83D5117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74" y="2618794"/>
            <a:ext cx="2486907" cy="3315876"/>
          </a:xfrm>
          <a:prstGeom prst="rect">
            <a:avLst/>
          </a:prstGeom>
        </p:spPr>
      </p:pic>
      <p:pic>
        <p:nvPicPr>
          <p:cNvPr id="9" name="Picture 8" descr="A plant growing in a pot&#10;&#10;AI-generated content may be incorrect.">
            <a:extLst>
              <a:ext uri="{FF2B5EF4-FFF2-40B4-BE49-F238E27FC236}">
                <a16:creationId xmlns:a16="http://schemas.microsoft.com/office/drawing/2014/main" id="{927274F2-91E5-D48C-02CB-04BDC1F378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618794"/>
            <a:ext cx="2486907" cy="3315876"/>
          </a:xfrm>
          <a:prstGeom prst="rect">
            <a:avLst/>
          </a:prstGeom>
        </p:spPr>
      </p:pic>
      <p:pic>
        <p:nvPicPr>
          <p:cNvPr id="18" name="Picture 17" descr="A plant in a pot&#10;&#10;AI-generated content may be incorrect.">
            <a:extLst>
              <a:ext uri="{FF2B5EF4-FFF2-40B4-BE49-F238E27FC236}">
                <a16:creationId xmlns:a16="http://schemas.microsoft.com/office/drawing/2014/main" id="{83FC98DC-119B-E142-A860-DFCBA16430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67" y="2601471"/>
            <a:ext cx="2486907" cy="3315876"/>
          </a:xfrm>
          <a:prstGeom prst="rect">
            <a:avLst/>
          </a:prstGeom>
        </p:spPr>
      </p:pic>
      <p:pic>
        <p:nvPicPr>
          <p:cNvPr id="22" name="Picture 21" descr="A white object with a hole in it&#10;&#10;AI-generated content may be incorrect.">
            <a:extLst>
              <a:ext uri="{FF2B5EF4-FFF2-40B4-BE49-F238E27FC236}">
                <a16:creationId xmlns:a16="http://schemas.microsoft.com/office/drawing/2014/main" id="{EFE0D796-7500-566F-A1D9-431E41C469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99" y="1690688"/>
            <a:ext cx="3122666" cy="416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0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62B49"/>
                </a:solidFill>
              </a:rPr>
              <a:t>Main Topics for the presentation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894114"/>
            <a:ext cx="11394440" cy="4708043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Problem Definition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Aim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Project Objectives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Brief Review of Literature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Methodology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Diagram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System Specification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System Uniqueness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Cost Analysis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Timetable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Implementation progress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Plans for Improvement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300" dirty="0"/>
              <a:t>Conclusions</a:t>
            </a:r>
          </a:p>
        </p:txBody>
      </p:sp>
      <p:pic>
        <p:nvPicPr>
          <p:cNvPr id="1026" name="Picture 2" descr="Vertical Aeroponic Farming in Africa | Hydroponic Farms">
            <a:extLst>
              <a:ext uri="{FF2B5EF4-FFF2-40B4-BE49-F238E27FC236}">
                <a16:creationId xmlns:a16="http://schemas.microsoft.com/office/drawing/2014/main" id="{D10712AD-EDEC-1B29-10BE-8836D26B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37" y="1554725"/>
            <a:ext cx="3632081" cy="484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6BC7C-A228-68B9-5D70-57DE2E9B3F01}"/>
              </a:ext>
            </a:extLst>
          </p:cNvPr>
          <p:cNvSpPr txBox="1"/>
          <p:nvPr/>
        </p:nvSpPr>
        <p:spPr>
          <a:xfrm>
            <a:off x="6788989" y="5663943"/>
            <a:ext cx="38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84981-2549-1441-4CE8-798C50B78D77}"/>
              </a:ext>
            </a:extLst>
          </p:cNvPr>
          <p:cNvSpPr txBox="1"/>
          <p:nvPr/>
        </p:nvSpPr>
        <p:spPr>
          <a:xfrm>
            <a:off x="11760200" y="6262042"/>
            <a:ext cx="6120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7733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8D411-F959-8B9D-1C78-D9F98FD52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7C2F-2ADB-F18F-6205-1D211E0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11- </a:t>
            </a:r>
            <a:r>
              <a:rPr lang="en-US" dirty="0"/>
              <a:t>Implementation progress</a:t>
            </a:r>
            <a:br>
              <a:rPr lang="en-US" dirty="0"/>
            </a:br>
            <a:endParaRPr lang="en-US" dirty="0">
              <a:solidFill>
                <a:srgbClr val="062B4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E0992-220C-84EC-F8FC-EBCAF74CABFF}"/>
              </a:ext>
            </a:extLst>
          </p:cNvPr>
          <p:cNvSpPr txBox="1"/>
          <p:nvPr/>
        </p:nvSpPr>
        <p:spPr>
          <a:xfrm>
            <a:off x="11560865" y="6054449"/>
            <a:ext cx="530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38843-4B8A-3CFF-63FC-BCE334DE358A}"/>
              </a:ext>
            </a:extLst>
          </p:cNvPr>
          <p:cNvSpPr txBox="1"/>
          <p:nvPr/>
        </p:nvSpPr>
        <p:spPr>
          <a:xfrm>
            <a:off x="146304" y="2057794"/>
            <a:ext cx="9217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2000" b="1" dirty="0"/>
              <a:t>3</a:t>
            </a:r>
            <a:r>
              <a:rPr lang="en-US" sz="2000" b="1" dirty="0"/>
              <a:t>- Photos from the same planting cycle to observe development over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DE8A5-9112-83F2-F625-6719EAA5480D}"/>
              </a:ext>
            </a:extLst>
          </p:cNvPr>
          <p:cNvSpPr txBox="1"/>
          <p:nvPr/>
        </p:nvSpPr>
        <p:spPr>
          <a:xfrm>
            <a:off x="3245281" y="5934669"/>
            <a:ext cx="433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7. </a:t>
            </a:r>
            <a:r>
              <a:rPr lang="en-US" dirty="0"/>
              <a:t>Snapshot from two weeks ago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F06A4-E7D4-DD6D-E9B1-62BCF7B32A70}"/>
              </a:ext>
            </a:extLst>
          </p:cNvPr>
          <p:cNvSpPr txBox="1"/>
          <p:nvPr/>
        </p:nvSpPr>
        <p:spPr>
          <a:xfrm>
            <a:off x="8537249" y="6119335"/>
            <a:ext cx="302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</a:t>
            </a:r>
            <a:r>
              <a:rPr lang="ar-EG" b="1" dirty="0"/>
              <a:t>8</a:t>
            </a:r>
            <a:r>
              <a:rPr lang="en-US" b="1" dirty="0"/>
              <a:t>. </a:t>
            </a:r>
            <a:r>
              <a:rPr lang="en-US" dirty="0"/>
              <a:t>Snapshot yesterday </a:t>
            </a:r>
          </a:p>
        </p:txBody>
      </p:sp>
      <p:pic>
        <p:nvPicPr>
          <p:cNvPr id="5" name="Picture 4" descr="A plant growing on a pole&#10;&#10;AI-generated content may be incorrect.">
            <a:extLst>
              <a:ext uri="{FF2B5EF4-FFF2-40B4-BE49-F238E27FC236}">
                <a16:creationId xmlns:a16="http://schemas.microsoft.com/office/drawing/2014/main" id="{F6827FF5-0FA6-4AF4-9D08-3B3EB7D07A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2445437"/>
            <a:ext cx="2361263" cy="4197800"/>
          </a:xfrm>
          <a:prstGeom prst="rect">
            <a:avLst/>
          </a:prstGeom>
        </p:spPr>
      </p:pic>
      <p:pic>
        <p:nvPicPr>
          <p:cNvPr id="13" name="Picture 12" descr="A plant in a room&#10;&#10;AI-generated content may be incorrect.">
            <a:extLst>
              <a:ext uri="{FF2B5EF4-FFF2-40B4-BE49-F238E27FC236}">
                <a16:creationId xmlns:a16="http://schemas.microsoft.com/office/drawing/2014/main" id="{880E4E1E-5E54-4FD7-9291-0245A1CDEA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3" y="1643184"/>
            <a:ext cx="3263532" cy="43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3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4C1AD-6495-FD5D-9230-263305DBC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4E1E-A06C-A4CA-9A34-8D216D56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11- </a:t>
            </a:r>
            <a:r>
              <a:rPr lang="en-US" dirty="0"/>
              <a:t>Implementation progress</a:t>
            </a:r>
            <a:br>
              <a:rPr lang="en-US" dirty="0"/>
            </a:br>
            <a:endParaRPr lang="en-US" dirty="0">
              <a:solidFill>
                <a:srgbClr val="062B4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0886E-5BB7-CB5A-E2A1-9D26AE528CA2}"/>
              </a:ext>
            </a:extLst>
          </p:cNvPr>
          <p:cNvSpPr txBox="1"/>
          <p:nvPr/>
        </p:nvSpPr>
        <p:spPr>
          <a:xfrm>
            <a:off x="11560865" y="6054449"/>
            <a:ext cx="530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20</a:t>
            </a:r>
          </a:p>
        </p:txBody>
      </p:sp>
      <p:pic>
        <p:nvPicPr>
          <p:cNvPr id="8" name="Picture 7" descr="A group of packets with text on them&#10;&#10;AI-generated content may be incorrect.">
            <a:extLst>
              <a:ext uri="{FF2B5EF4-FFF2-40B4-BE49-F238E27FC236}">
                <a16:creationId xmlns:a16="http://schemas.microsoft.com/office/drawing/2014/main" id="{C07389B1-0EDF-C98A-652F-E49C239B2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3" y="2805414"/>
            <a:ext cx="4332047" cy="3249035"/>
          </a:xfrm>
          <a:prstGeom prst="rect">
            <a:avLst/>
          </a:prstGeom>
        </p:spPr>
      </p:pic>
      <p:pic>
        <p:nvPicPr>
          <p:cNvPr id="10" name="Picture 9" descr="A group of jars with liquid in them&#10;&#10;AI-generated content may be incorrect.">
            <a:extLst>
              <a:ext uri="{FF2B5EF4-FFF2-40B4-BE49-F238E27FC236}">
                <a16:creationId xmlns:a16="http://schemas.microsoft.com/office/drawing/2014/main" id="{2BFE9FAA-64DD-7FA4-558F-940670F146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31" y="2805414"/>
            <a:ext cx="5103799" cy="32490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4C0F86-C05B-EBDE-0A0D-0B1CA88B777D}"/>
              </a:ext>
            </a:extLst>
          </p:cNvPr>
          <p:cNvSpPr txBox="1"/>
          <p:nvPr/>
        </p:nvSpPr>
        <p:spPr>
          <a:xfrm>
            <a:off x="457200" y="2122737"/>
            <a:ext cx="9217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4- PH Calibration Progress Using Ready-Made Buffers to Ensure Accurate Readings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1BAB4-5EEF-923D-002C-652DF7598209}"/>
              </a:ext>
            </a:extLst>
          </p:cNvPr>
          <p:cNvSpPr txBox="1"/>
          <p:nvPr/>
        </p:nvSpPr>
        <p:spPr>
          <a:xfrm>
            <a:off x="1167383" y="6219473"/>
            <a:ext cx="433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9. </a:t>
            </a:r>
            <a:r>
              <a:rPr lang="en-US" dirty="0"/>
              <a:t>Ready-Made Buffers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8A7E1-B63B-C78C-4555-E8ED0EF11088}"/>
              </a:ext>
            </a:extLst>
          </p:cNvPr>
          <p:cNvSpPr txBox="1"/>
          <p:nvPr/>
        </p:nvSpPr>
        <p:spPr>
          <a:xfrm>
            <a:off x="6995160" y="6146782"/>
            <a:ext cx="469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10. </a:t>
            </a:r>
            <a:r>
              <a:rPr lang="en-US" dirty="0"/>
              <a:t>Buffer solutions</a:t>
            </a:r>
          </a:p>
        </p:txBody>
      </p:sp>
    </p:spTree>
    <p:extLst>
      <p:ext uri="{BB962C8B-B14F-4D97-AF65-F5344CB8AC3E}">
        <p14:creationId xmlns:p14="http://schemas.microsoft.com/office/powerpoint/2010/main" val="28421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707D0-F9A9-41CC-2F05-9362E093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926B-A376-E292-3571-1332B1C6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11- </a:t>
            </a:r>
            <a:r>
              <a:rPr lang="en-US" dirty="0"/>
              <a:t>Implementation progress</a:t>
            </a:r>
            <a:br>
              <a:rPr lang="en-US" dirty="0"/>
            </a:br>
            <a:endParaRPr lang="en-US" dirty="0">
              <a:solidFill>
                <a:srgbClr val="062B4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02509-952D-4675-7B11-7199652B58A7}"/>
              </a:ext>
            </a:extLst>
          </p:cNvPr>
          <p:cNvSpPr txBox="1"/>
          <p:nvPr/>
        </p:nvSpPr>
        <p:spPr>
          <a:xfrm>
            <a:off x="11560865" y="6054449"/>
            <a:ext cx="530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B3ABC-9FDF-9ECE-D05B-5F75CF598CFB}"/>
              </a:ext>
            </a:extLst>
          </p:cNvPr>
          <p:cNvSpPr txBox="1"/>
          <p:nvPr/>
        </p:nvSpPr>
        <p:spPr>
          <a:xfrm>
            <a:off x="365760" y="2030021"/>
            <a:ext cx="9217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5- Photo documenting the installation of sensors on the ESP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74BAD-8C5B-1B7A-1787-E52A132D3721}"/>
              </a:ext>
            </a:extLst>
          </p:cNvPr>
          <p:cNvSpPr txBox="1"/>
          <p:nvPr/>
        </p:nvSpPr>
        <p:spPr>
          <a:xfrm>
            <a:off x="6096000" y="5906568"/>
            <a:ext cx="548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</a:t>
            </a:r>
            <a:r>
              <a:rPr lang="ar-EG" b="1" dirty="0"/>
              <a:t>11</a:t>
            </a:r>
            <a:r>
              <a:rPr lang="en-US" b="1" dirty="0"/>
              <a:t>. </a:t>
            </a:r>
            <a:r>
              <a:rPr lang="en-US" dirty="0"/>
              <a:t>Connections of TDS, water level, water temperature, and pH sensors</a:t>
            </a:r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72BB67BC-F523-CA19-B81F-8E18E80A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7907"/>
            <a:ext cx="4601713" cy="345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57C1-E32C-4AEB-56ED-4E2D86C9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62B49"/>
                </a:solidFill>
              </a:rPr>
              <a:t>11- </a:t>
            </a:r>
            <a:r>
              <a:rPr lang="en-US" dirty="0"/>
              <a:t>Implementation progress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8EFF8F-F9B1-B838-D313-F42B219B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654" y="2858335"/>
            <a:ext cx="6383314" cy="3090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A431E4-48AE-D857-1BA7-29BF08EC12AE}"/>
              </a:ext>
            </a:extLst>
          </p:cNvPr>
          <p:cNvSpPr txBox="1"/>
          <p:nvPr/>
        </p:nvSpPr>
        <p:spPr>
          <a:xfrm>
            <a:off x="11552914" y="6031210"/>
            <a:ext cx="54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515DE-3652-5026-E56B-E2A395BCA98E}"/>
              </a:ext>
            </a:extLst>
          </p:cNvPr>
          <p:cNvSpPr txBox="1"/>
          <p:nvPr/>
        </p:nvSpPr>
        <p:spPr>
          <a:xfrm>
            <a:off x="5665724" y="6232825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12. </a:t>
            </a:r>
            <a:r>
              <a:rPr lang="en-US" dirty="0"/>
              <a:t>Dashboard collecting all readings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56B8B-CEF0-A59E-E1A6-F7F906D71E05}"/>
              </a:ext>
            </a:extLst>
          </p:cNvPr>
          <p:cNvSpPr txBox="1"/>
          <p:nvPr/>
        </p:nvSpPr>
        <p:spPr>
          <a:xfrm>
            <a:off x="365760" y="2212004"/>
            <a:ext cx="609447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/>
              <a:t>6- The interface of the dashboard of our system</a:t>
            </a:r>
          </a:p>
        </p:txBody>
      </p:sp>
    </p:spTree>
    <p:extLst>
      <p:ext uri="{BB962C8B-B14F-4D97-AF65-F5344CB8AC3E}">
        <p14:creationId xmlns:p14="http://schemas.microsoft.com/office/powerpoint/2010/main" val="147541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793FE-92BD-9D81-80C6-84D5CEFE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2AF7-13C1-7718-CC30-34E63A50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62B49"/>
                </a:solidFill>
              </a:rPr>
              <a:t>12- </a:t>
            </a:r>
            <a:r>
              <a:rPr lang="en-US" dirty="0"/>
              <a:t>Plans for Improvement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55A8A-7FAF-4B80-713C-9EDD1E9955E9}"/>
              </a:ext>
            </a:extLst>
          </p:cNvPr>
          <p:cNvSpPr txBox="1"/>
          <p:nvPr/>
        </p:nvSpPr>
        <p:spPr>
          <a:xfrm>
            <a:off x="11552914" y="6031210"/>
            <a:ext cx="54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81F27-0E3C-B0C7-EDEA-09091383C6D1}"/>
              </a:ext>
            </a:extLst>
          </p:cNvPr>
          <p:cNvSpPr txBox="1"/>
          <p:nvPr/>
        </p:nvSpPr>
        <p:spPr>
          <a:xfrm>
            <a:off x="7503668" y="603121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13. </a:t>
            </a:r>
            <a:r>
              <a:rPr lang="en-US" dirty="0"/>
              <a:t>System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81733-2FDA-E8F4-3CAF-6E65935D2B82}"/>
              </a:ext>
            </a:extLst>
          </p:cNvPr>
          <p:cNvSpPr txBox="1"/>
          <p:nvPr/>
        </p:nvSpPr>
        <p:spPr>
          <a:xfrm>
            <a:off x="365760" y="2138478"/>
            <a:ext cx="6094476" cy="3954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1 -Automated pH Control System</a:t>
            </a:r>
          </a:p>
          <a:p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-Tank A holds pH Up and Tank B holds pH down, both connected to the main nutrient tank via tubing.</a:t>
            </a:r>
            <a:br>
              <a:rPr lang="en-US" dirty="0"/>
            </a:br>
            <a:r>
              <a:rPr lang="en-US" dirty="0"/>
              <a:t>-Solenoid valves or peristaltic pumps control dosing based on real-time pH readings.</a:t>
            </a:r>
            <a:br>
              <a:rPr lang="en-US" dirty="0"/>
            </a:br>
            <a:r>
              <a:rPr lang="en-US" dirty="0"/>
              <a:t>-A microcontroller automates the process, keeping pH within the optimal range (e.g., 5.5–6.5).</a:t>
            </a:r>
          </a:p>
        </p:txBody>
      </p:sp>
      <p:pic>
        <p:nvPicPr>
          <p:cNvPr id="8" name="Picture 7" descr="A diagram of a plant&#10;&#10;AI-generated content may be incorrect.">
            <a:extLst>
              <a:ext uri="{FF2B5EF4-FFF2-40B4-BE49-F238E27FC236}">
                <a16:creationId xmlns:a16="http://schemas.microsoft.com/office/drawing/2014/main" id="{286D2E63-FC8E-6BAE-5EA7-98CAE04F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48" y="2320560"/>
            <a:ext cx="5292852" cy="3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96B59-E378-8543-EAAD-607626C43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1658-D5B0-561E-3BBE-1A4A27EB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62B49"/>
                </a:solidFill>
              </a:rPr>
              <a:t>12- </a:t>
            </a:r>
            <a:r>
              <a:rPr lang="en-US" dirty="0"/>
              <a:t>Plans for Improvement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B8526C-FAA0-7FD0-D9C4-F38BB963A509}"/>
              </a:ext>
            </a:extLst>
          </p:cNvPr>
          <p:cNvSpPr txBox="1"/>
          <p:nvPr/>
        </p:nvSpPr>
        <p:spPr>
          <a:xfrm>
            <a:off x="11552914" y="6031210"/>
            <a:ext cx="54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43694-257B-10CB-7733-BBE2D1ED229B}"/>
              </a:ext>
            </a:extLst>
          </p:cNvPr>
          <p:cNvSpPr txBox="1"/>
          <p:nvPr/>
        </p:nvSpPr>
        <p:spPr>
          <a:xfrm>
            <a:off x="7607424" y="5510131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     Figure 13. </a:t>
            </a:r>
            <a:r>
              <a:rPr lang="en-US" dirty="0"/>
              <a:t>led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673C5-F9C7-2AA9-8775-292A94D4C14D}"/>
              </a:ext>
            </a:extLst>
          </p:cNvPr>
          <p:cNvSpPr txBox="1"/>
          <p:nvPr/>
        </p:nvSpPr>
        <p:spPr>
          <a:xfrm>
            <a:off x="365760" y="2138478"/>
            <a:ext cx="6094476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2 -Use of LED Grow Lights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1600" dirty="0"/>
              <a:t>-Provide essential red and blue light spectrum for photosynthesis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-Replace or supplement sunlight in indoor environments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-Faster plant growth and higher yields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-Energy-efficient and low heat output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-Allows controlled light cycles for consistent development</a:t>
            </a:r>
          </a:p>
          <a:p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497E1E-165B-27CF-0C6A-ED9BA87F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907" y="1690688"/>
            <a:ext cx="3672659" cy="3667696"/>
          </a:xfrm>
          <a:prstGeom prst="rect">
            <a:avLst/>
          </a:prstGeom>
        </p:spPr>
      </p:pic>
      <p:pic>
        <p:nvPicPr>
          <p:cNvPr id="6" name="Picture 5" descr="A purple light on a pole&#10;&#10;AI-generated content may be incorrect.">
            <a:extLst>
              <a:ext uri="{FF2B5EF4-FFF2-40B4-BE49-F238E27FC236}">
                <a16:creationId xmlns:a16="http://schemas.microsoft.com/office/drawing/2014/main" id="{3ED9B99A-3C6A-FD6F-0602-8D6566499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76" y="1690688"/>
            <a:ext cx="2445131" cy="36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0A22-7C7F-8369-52BB-6353E6193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C0D9-A99F-B7CF-EFE8-451F5903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62B49"/>
                </a:solidFill>
              </a:rPr>
              <a:t>12- </a:t>
            </a:r>
            <a:r>
              <a:rPr lang="en-US" dirty="0"/>
              <a:t>Plans for Improvement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2E255-A944-CB53-16B6-50C0666A9803}"/>
              </a:ext>
            </a:extLst>
          </p:cNvPr>
          <p:cNvSpPr txBox="1"/>
          <p:nvPr/>
        </p:nvSpPr>
        <p:spPr>
          <a:xfrm>
            <a:off x="11552914" y="6031210"/>
            <a:ext cx="54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CA3ED-A244-DE75-9842-52269189C0A2}"/>
              </a:ext>
            </a:extLst>
          </p:cNvPr>
          <p:cNvSpPr txBox="1"/>
          <p:nvPr/>
        </p:nvSpPr>
        <p:spPr>
          <a:xfrm>
            <a:off x="7299960" y="5892710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14. junction box and lcd screen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72B77-DABD-1080-2488-623A15A0516E}"/>
              </a:ext>
            </a:extLst>
          </p:cNvPr>
          <p:cNvSpPr txBox="1"/>
          <p:nvPr/>
        </p:nvSpPr>
        <p:spPr>
          <a:xfrm>
            <a:off x="431800" y="2113976"/>
            <a:ext cx="6094476" cy="4762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3 -junction box and lcd screen </a:t>
            </a:r>
          </a:p>
          <a:p>
            <a:endParaRPr lang="en-US" sz="2400" dirty="0"/>
          </a:p>
          <a:p>
            <a:r>
              <a:rPr lang="en-US" sz="2000" b="1" dirty="0"/>
              <a:t>Junction Box – Key Points</a:t>
            </a:r>
          </a:p>
          <a:p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500" dirty="0"/>
              <a:t>-Central hub for all electrical wiring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-Organizes connections for lights, pumps, sensors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-Protects circuits from moisture, damage, waterproof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-Supports automation by housing relays or microcontrollers</a:t>
            </a:r>
          </a:p>
          <a:p>
            <a:endParaRPr lang="en-US" sz="1400" dirty="0"/>
          </a:p>
          <a:p>
            <a:r>
              <a:rPr lang="en-US" sz="2000" b="1" dirty="0"/>
              <a:t>LCD Screen – Key Points</a:t>
            </a:r>
          </a:p>
          <a:p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500" dirty="0"/>
              <a:t>-Displays real-time data (temperature, humidity, pH, etc.)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-Alerts user to errors or low nutrient/water levels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-Increases usability without external devices</a:t>
            </a:r>
          </a:p>
          <a:p>
            <a:endParaRPr lang="en-US" sz="1400" dirty="0"/>
          </a:p>
        </p:txBody>
      </p:sp>
      <p:pic>
        <p:nvPicPr>
          <p:cNvPr id="14" name="Picture 13" descr="A person holding a tablet with a plant growing on it&#10;&#10;AI-generated content may be incorrect.">
            <a:extLst>
              <a:ext uri="{FF2B5EF4-FFF2-40B4-BE49-F238E27FC236}">
                <a16:creationId xmlns:a16="http://schemas.microsoft.com/office/drawing/2014/main" id="{4B96D3AB-310C-DEF8-3093-6880B299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738" y="1200912"/>
            <a:ext cx="4456176" cy="44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B85BE-BB79-33A1-8AE6-0BEE067C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45D6-97D9-5B6B-57A0-6A37E72C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13-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3CF2D-A952-EE5C-EFE5-03906E76F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Addressed challenges of traditional farming like water scarcity and labor intensity.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Achieved automation, resource optimization, and real-time monitoring through IoT.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Delivered a cost-effective system with enhanced scalability compared to existing solutions.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7A1B1-3AD6-7E58-5CAB-7592F47CAAA8}"/>
              </a:ext>
            </a:extLst>
          </p:cNvPr>
          <p:cNvSpPr txBox="1"/>
          <p:nvPr/>
        </p:nvSpPr>
        <p:spPr>
          <a:xfrm>
            <a:off x="11502777" y="6031210"/>
            <a:ext cx="514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55900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EC7F-473E-C26E-B900-DA186B81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62B49"/>
                </a:solidFill>
              </a:rPr>
              <a:t>Thank You </a:t>
            </a:r>
            <a:endParaRPr lang="en-MY" dirty="0">
              <a:solidFill>
                <a:srgbClr val="062B4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C59477-9711-EC3A-56AC-25F93AD3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166" y="1913394"/>
            <a:ext cx="5751667" cy="44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62B49"/>
                </a:solidFill>
              </a:rPr>
              <a:t>1- Problem Definition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Global food demand is increasing due to urbanization and population growth.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Traditional farming faces challenges such as:</a:t>
            </a:r>
            <a:br>
              <a:rPr lang="en-US" dirty="0"/>
            </a:br>
            <a:r>
              <a:rPr lang="en-US" dirty="0"/>
              <a:t>-Limited arable land </a:t>
            </a:r>
            <a:br>
              <a:rPr lang="en-US" dirty="0"/>
            </a:br>
            <a:r>
              <a:rPr lang="en-US" dirty="0"/>
              <a:t>-Water scarcity</a:t>
            </a:r>
            <a:br>
              <a:rPr lang="en-US" dirty="0"/>
            </a:br>
            <a:r>
              <a:rPr lang="en-US" dirty="0"/>
              <a:t>-Climate dependence 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Current Hydroponic systems lack automation and are labor-intensive.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F9599-4361-B498-E843-21BD6A3334A4}"/>
              </a:ext>
            </a:extLst>
          </p:cNvPr>
          <p:cNvSpPr txBox="1"/>
          <p:nvPr/>
        </p:nvSpPr>
        <p:spPr>
          <a:xfrm>
            <a:off x="11606144" y="6140492"/>
            <a:ext cx="308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1799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2- 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spcBef>
                <a:spcPts val="600"/>
              </a:spcBef>
              <a:buNone/>
            </a:pPr>
            <a:r>
              <a:rPr lang="en-US" dirty="0"/>
              <a:t>The aim of this project is to design and implement an IoT-based hydroponic farming system capable of </a:t>
            </a:r>
            <a:r>
              <a:rPr lang="en-US" b="1" dirty="0"/>
              <a:t>automating</a:t>
            </a:r>
            <a:r>
              <a:rPr lang="en-US" dirty="0"/>
              <a:t> the </a:t>
            </a:r>
            <a:r>
              <a:rPr lang="en-US" b="1" dirty="0"/>
              <a:t>monitoring</a:t>
            </a:r>
            <a:r>
              <a:rPr lang="en-US" dirty="0"/>
              <a:t> and </a:t>
            </a:r>
            <a:r>
              <a:rPr lang="en-US" b="1" dirty="0"/>
              <a:t>control</a:t>
            </a:r>
            <a:r>
              <a:rPr lang="en-US" dirty="0"/>
              <a:t> of environmental conditions.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A175D-5025-0874-97EF-8A669DC3215B}"/>
              </a:ext>
            </a:extLst>
          </p:cNvPr>
          <p:cNvSpPr txBox="1"/>
          <p:nvPr/>
        </p:nvSpPr>
        <p:spPr>
          <a:xfrm>
            <a:off x="11685105" y="6161005"/>
            <a:ext cx="506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1584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3- Project 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Optimize nutrient delivery and resource utilization.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Adjust environmental parameter (e.g., pH </a:t>
            </a:r>
            <a:r>
              <a:rPr lang="en-US" dirty="0" err="1"/>
              <a:t>level,TDS</a:t>
            </a:r>
            <a:r>
              <a:rPr lang="en-US" dirty="0"/>
              <a:t>).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Provide real-time monitoring and control using </a:t>
            </a:r>
            <a:r>
              <a:rPr lang="en-US" dirty="0" err="1"/>
              <a:t>IoT</a:t>
            </a:r>
            <a:r>
              <a:rPr lang="en-US" dirty="0"/>
              <a:t>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Ensure scalability.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BAF6D-4E57-FA61-B222-41E3A4C9C22A}"/>
              </a:ext>
            </a:extLst>
          </p:cNvPr>
          <p:cNvSpPr txBox="1"/>
          <p:nvPr/>
        </p:nvSpPr>
        <p:spPr>
          <a:xfrm>
            <a:off x="11594216" y="6140492"/>
            <a:ext cx="331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147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4- Brief Review of 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Key Studies</a:t>
            </a:r>
            <a:r>
              <a:rPr lang="en-US" dirty="0"/>
              <a:t>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Optimizing Nutrient Levels with IoT 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MY" dirty="0"/>
              <a:t>IoT- Enabled system </a:t>
            </a:r>
            <a:br>
              <a:rPr lang="en-MY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AFC4B-D6A0-4415-96E4-29C92DE6AFEF}"/>
              </a:ext>
            </a:extLst>
          </p:cNvPr>
          <p:cNvSpPr txBox="1"/>
          <p:nvPr/>
        </p:nvSpPr>
        <p:spPr>
          <a:xfrm>
            <a:off x="11628452" y="6135452"/>
            <a:ext cx="395576" cy="46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321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F363B-87E0-5AE6-1C36-602AEA83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55843"/>
            <a:ext cx="11394440" cy="143484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1. Optimizing Nutrient Levels with IoT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C86D2-E23E-D8B8-F1DC-D81292711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037805"/>
            <a:ext cx="6568440" cy="45643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Focuses on an IoT-based hydroponic system to monitor and control key parameters.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Utilizes sensors to track pH, temperature, humidity, and light as seen in </a:t>
            </a:r>
            <a:r>
              <a:rPr lang="en-US" sz="2000" b="1" dirty="0"/>
              <a:t>Figure 1.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Automated data collection and analysis enhance decision-making for plant growth.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Emphasizes the role of real-time monitoring in improving efficiency and sustainability.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62D30-E22C-04D0-7E6D-65DC7474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251" y="2139950"/>
            <a:ext cx="3987249" cy="25781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256FADB-AFC4-6DE5-9BFF-83A02A639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74781"/>
              </p:ext>
            </p:extLst>
          </p:nvPr>
        </p:nvGraphicFramePr>
        <p:xfrm>
          <a:off x="365760" y="6312932"/>
          <a:ext cx="10515600" cy="201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6510016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P. V. Kulkarni, V.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Gohokar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and K. Kulkarni, "Smart Hydroponic Systems: Optimizing Nutrient Levels with IoT," JES, vol. 20, no. 2, pp. 499 - 507, 2024. </a:t>
                      </a:r>
                      <a:endParaRPr lang="en-MY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46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7FA90CF-74D3-F2FF-A466-DB6D51FC2AD1}"/>
              </a:ext>
            </a:extLst>
          </p:cNvPr>
          <p:cNvSpPr txBox="1"/>
          <p:nvPr/>
        </p:nvSpPr>
        <p:spPr>
          <a:xfrm>
            <a:off x="7746521" y="4822166"/>
            <a:ext cx="3873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1. pH and TDS sensors are connected to monitor nutrient levels in real time. 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8185D-D85C-BD98-D36B-DE15387949F3}"/>
              </a:ext>
            </a:extLst>
          </p:cNvPr>
          <p:cNvSpPr txBox="1"/>
          <p:nvPr/>
        </p:nvSpPr>
        <p:spPr>
          <a:xfrm>
            <a:off x="11652305" y="6183064"/>
            <a:ext cx="347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9392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4EB0-03C9-9B35-41E8-CFF32E8C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55843"/>
            <a:ext cx="11394440" cy="126815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2. </a:t>
            </a:r>
            <a:r>
              <a:rPr lang="en-MY" dirty="0"/>
              <a:t>IoT- Enabled system</a:t>
            </a:r>
            <a:br>
              <a:rPr lang="en-US" dirty="0"/>
            </a:b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A773E-4538-B9F0-6626-C1B15E774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037805"/>
            <a:ext cx="6416040" cy="4215924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200000"/>
              </a:lnSpc>
            </a:pPr>
            <a:r>
              <a:rPr lang="en-MY" sz="2000" dirty="0"/>
              <a:t>Examines vertical farming techniques augmented by IoT technologies.</a:t>
            </a:r>
          </a:p>
          <a:p>
            <a:pPr algn="just">
              <a:lnSpc>
                <a:spcPct val="200000"/>
              </a:lnSpc>
            </a:pPr>
            <a:r>
              <a:rPr lang="en-MY" sz="2000" dirty="0"/>
              <a:t>Discusses sensor integration for real-time feedback on plant health as seen in </a:t>
            </a:r>
            <a:r>
              <a:rPr lang="en-MY" sz="2000" b="1" dirty="0"/>
              <a:t>Figure 2.</a:t>
            </a:r>
          </a:p>
          <a:p>
            <a:pPr algn="just">
              <a:lnSpc>
                <a:spcPct val="200000"/>
              </a:lnSpc>
            </a:pPr>
            <a:r>
              <a:rPr lang="en-MY" sz="2000" dirty="0"/>
              <a:t>Highlights automation's role in achieving consistent plant yields and resource management.</a:t>
            </a:r>
          </a:p>
          <a:p>
            <a:pPr algn="just">
              <a:lnSpc>
                <a:spcPct val="200000"/>
              </a:lnSpc>
            </a:pPr>
            <a:r>
              <a:rPr lang="en-MY" sz="2000" dirty="0"/>
              <a:t>Presents IoT as a key driver for smart farming scalability.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CBB4B-1B57-278E-D250-35EC5ACB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648" y="2252662"/>
            <a:ext cx="4752975" cy="2962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65901-B7C8-D552-5EA4-F882281CC820}"/>
              </a:ext>
            </a:extLst>
          </p:cNvPr>
          <p:cNvSpPr txBox="1"/>
          <p:nvPr/>
        </p:nvSpPr>
        <p:spPr>
          <a:xfrm>
            <a:off x="365760" y="6253729"/>
            <a:ext cx="1099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H. T. Ng, Z. K. T. K.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 A. Abdul Rahim, A. W.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Rohim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W. W.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Looi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N. S. Ahmad, "IoT-enabled system for monitoring and controlling vertical farming operations," </a:t>
            </a:r>
            <a:r>
              <a:rPr lang="en-US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IJRES,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12, no. 3, pp. 453 - 461, 2023. </a:t>
            </a:r>
            <a:endParaRPr lang="en-MY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D6EB5-9273-D02D-A843-F4EF4F6620BC}"/>
              </a:ext>
            </a:extLst>
          </p:cNvPr>
          <p:cNvSpPr txBox="1"/>
          <p:nvPr/>
        </p:nvSpPr>
        <p:spPr>
          <a:xfrm>
            <a:off x="7573147" y="5305246"/>
            <a:ext cx="3873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2. </a:t>
            </a:r>
            <a:r>
              <a:rPr lang="en-US" sz="1400" dirty="0"/>
              <a:t>Detailed circuit connections of proposed system</a:t>
            </a:r>
            <a:endParaRPr lang="en-M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3151F-144F-C4EE-4432-E4C1FFD06DCD}"/>
              </a:ext>
            </a:extLst>
          </p:cNvPr>
          <p:cNvSpPr txBox="1"/>
          <p:nvPr/>
        </p:nvSpPr>
        <p:spPr>
          <a:xfrm>
            <a:off x="11637065" y="6140492"/>
            <a:ext cx="378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2207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62B49"/>
                </a:solidFill>
              </a:rPr>
              <a:t>5-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Approach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Integrate sensors for real-time monitoring of pH, nutrients, water temperature, etc.</a:t>
            </a:r>
          </a:p>
          <a:p>
            <a:endParaRPr lang="en-US" dirty="0"/>
          </a:p>
          <a:p>
            <a:r>
              <a:rPr lang="en-US" dirty="0"/>
              <a:t>Control actuators (pumps) using a microcontroller based on sensor feedback.</a:t>
            </a:r>
          </a:p>
          <a:p>
            <a:endParaRPr lang="en-US" dirty="0"/>
          </a:p>
          <a:p>
            <a:r>
              <a:rPr lang="en-US" dirty="0"/>
              <a:t>Use IoT for remote monitoring and data logging.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16EB6-9230-1090-8F6B-1D45EC7FF440}"/>
              </a:ext>
            </a:extLst>
          </p:cNvPr>
          <p:cNvSpPr txBox="1"/>
          <p:nvPr/>
        </p:nvSpPr>
        <p:spPr>
          <a:xfrm>
            <a:off x="11656281" y="6140492"/>
            <a:ext cx="339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342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3264</TotalTime>
  <Words>1099</Words>
  <Application>Microsoft Office PowerPoint</Application>
  <PresentationFormat>Widescreen</PresentationFormat>
  <Paragraphs>173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Egypt505</vt:lpstr>
      <vt:lpstr>Hacen Extender</vt:lpstr>
      <vt:lpstr>Hacen Liner Print-out</vt:lpstr>
      <vt:lpstr>Times New Roman</vt:lpstr>
      <vt:lpstr>TimesNewRomanPSMT</vt:lpstr>
      <vt:lpstr>Office Theme</vt:lpstr>
      <vt:lpstr>HydroFarmIoT: IoT-Integrated Hydroponic Vertical Farming System</vt:lpstr>
      <vt:lpstr>Main Topics for the presentation </vt:lpstr>
      <vt:lpstr>1- Problem Definition </vt:lpstr>
      <vt:lpstr>2- Aim</vt:lpstr>
      <vt:lpstr>3- Project Objectives </vt:lpstr>
      <vt:lpstr>4- Brief Review of Literature</vt:lpstr>
      <vt:lpstr> 1. Optimizing Nutrient Levels with IoT  </vt:lpstr>
      <vt:lpstr> 2. IoT- Enabled system </vt:lpstr>
      <vt:lpstr>5- Methodology</vt:lpstr>
      <vt:lpstr>6- Diagrams (Block Diagram)</vt:lpstr>
      <vt:lpstr>Class Diagram</vt:lpstr>
      <vt:lpstr>7- System Specifications</vt:lpstr>
      <vt:lpstr>Software:</vt:lpstr>
      <vt:lpstr>8- System Uniqueness</vt:lpstr>
      <vt:lpstr>9- Cost Analysis</vt:lpstr>
      <vt:lpstr>10-Timetable</vt:lpstr>
      <vt:lpstr>Gantt Chart</vt:lpstr>
      <vt:lpstr>11- Implementation progress </vt:lpstr>
      <vt:lpstr>11- Implementation progress </vt:lpstr>
      <vt:lpstr>11- Implementation progress </vt:lpstr>
      <vt:lpstr>11- Implementation progress </vt:lpstr>
      <vt:lpstr>11- Implementation progress </vt:lpstr>
      <vt:lpstr>11- Implementation progress</vt:lpstr>
      <vt:lpstr>12- Plans for Improvement</vt:lpstr>
      <vt:lpstr>12- Plans for Improvement</vt:lpstr>
      <vt:lpstr>12- Plans for Improvement</vt:lpstr>
      <vt:lpstr>13- 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Ayah Khaled Mahrous Mohamed</dc:creator>
  <cp:lastModifiedBy>Hussein Gharib</cp:lastModifiedBy>
  <cp:revision>83</cp:revision>
  <dcterms:created xsi:type="dcterms:W3CDTF">2021-12-19T11:31:59Z</dcterms:created>
  <dcterms:modified xsi:type="dcterms:W3CDTF">2025-06-22T12:12:25Z</dcterms:modified>
</cp:coreProperties>
</file>